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7" r:id="rId4"/>
  </p:sldMasterIdLst>
  <p:notesMasterIdLst>
    <p:notesMasterId r:id="rId14"/>
  </p:notesMasterIdLst>
  <p:sldIdLst>
    <p:sldId id="2022" r:id="rId5"/>
    <p:sldId id="2023" r:id="rId6"/>
    <p:sldId id="2437" r:id="rId7"/>
    <p:sldId id="2024" r:id="rId8"/>
    <p:sldId id="2436" r:id="rId9"/>
    <p:sldId id="2427" r:id="rId10"/>
    <p:sldId id="258" r:id="rId11"/>
    <p:sldId id="2031" r:id="rId12"/>
    <p:sldId id="203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1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D961A-8FE7-41A2-AF3C-15B9788D6E6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424FED3-256C-4533-9552-CA507F67119D}">
      <dgm:prSet phldrT="[Text]" custT="1"/>
      <dgm:spPr/>
      <dgm:t>
        <a:bodyPr/>
        <a:lstStyle/>
        <a:p>
          <a:r>
            <a:rPr lang="en-US" sz="1600" dirty="0">
              <a:latin typeface="Verdana" panose="020B0604030504040204" pitchFamily="34" charset="0"/>
              <a:ea typeface="Verdana" panose="020B0604030504040204" pitchFamily="34" charset="0"/>
            </a:rPr>
            <a:t>TF and FCN</a:t>
          </a:r>
          <a:endParaRPr lang="en-GB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E6C91DB-C80F-4F24-A673-F5BFF207B4F7}" type="parTrans" cxnId="{A1C5B86C-4568-4A73-A7FF-E2D576CC5710}">
      <dgm:prSet/>
      <dgm:spPr/>
      <dgm:t>
        <a:bodyPr/>
        <a:lstStyle/>
        <a:p>
          <a:endParaRPr lang="en-GB" sz="1400"/>
        </a:p>
      </dgm:t>
    </dgm:pt>
    <dgm:pt modelId="{0F0B9D4F-062B-4DA7-A98F-D5AF2943FAAA}" type="sibTrans" cxnId="{A1C5B86C-4568-4A73-A7FF-E2D576CC5710}">
      <dgm:prSet/>
      <dgm:spPr/>
      <dgm:t>
        <a:bodyPr/>
        <a:lstStyle/>
        <a:p>
          <a:endParaRPr lang="en-GB" sz="1400"/>
        </a:p>
      </dgm:t>
    </dgm:pt>
    <dgm:pt modelId="{EF55D566-82CD-44FC-B978-70FC3CF1CA38}">
      <dgm:prSet phldrT="[Text]" custT="1"/>
      <dgm:spPr/>
      <dgm:t>
        <a:bodyPr/>
        <a:lstStyle/>
        <a:p>
          <a:r>
            <a:rPr lang="en-GB" sz="900" dirty="0">
              <a:latin typeface="Verdana" panose="020B0604030504040204" pitchFamily="34" charset="0"/>
              <a:ea typeface="Verdana" panose="020B0604030504040204" pitchFamily="34" charset="0"/>
            </a:rPr>
            <a:t>Digital Forensic Science Strategy </a:t>
          </a:r>
        </a:p>
      </dgm:t>
    </dgm:pt>
    <dgm:pt modelId="{754D93A0-4BB9-4981-9B2F-89CDE763170F}" type="parTrans" cxnId="{AED91630-EF2E-4B52-AB0B-A625DD7EE729}">
      <dgm:prSet custT="1"/>
      <dgm:spPr/>
      <dgm:t>
        <a:bodyPr/>
        <a:lstStyle/>
        <a:p>
          <a:endParaRPr lang="en-GB" sz="300" dirty="0"/>
        </a:p>
      </dgm:t>
    </dgm:pt>
    <dgm:pt modelId="{B9BBB3B9-5E2D-4958-9DD0-1E1B67AA6325}" type="sibTrans" cxnId="{AED91630-EF2E-4B52-AB0B-A625DD7EE729}">
      <dgm:prSet/>
      <dgm:spPr/>
      <dgm:t>
        <a:bodyPr/>
        <a:lstStyle/>
        <a:p>
          <a:endParaRPr lang="en-GB" sz="1400"/>
        </a:p>
      </dgm:t>
    </dgm:pt>
    <dgm:pt modelId="{9B79FD27-20F6-4D38-A9E8-A160F3C5F8C1}">
      <dgm:prSet phldrT="[Text]" custT="1"/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Transformed Fingerprint Capability </a:t>
          </a:r>
          <a:endParaRPr lang="en-GB" sz="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41533A-52BE-4773-B414-5ACA983E0E7F}" type="parTrans" cxnId="{F29A35BA-7CD3-4976-AE97-D015FFF69A94}">
      <dgm:prSet custT="1"/>
      <dgm:spPr/>
      <dgm:t>
        <a:bodyPr/>
        <a:lstStyle/>
        <a:p>
          <a:endParaRPr lang="en-GB" sz="300" dirty="0"/>
        </a:p>
      </dgm:t>
    </dgm:pt>
    <dgm:pt modelId="{CC6167B0-DE5F-4F63-9DE6-91C9E2C98788}" type="sibTrans" cxnId="{F29A35BA-7CD3-4976-AE97-D015FFF69A94}">
      <dgm:prSet/>
      <dgm:spPr/>
      <dgm:t>
        <a:bodyPr/>
        <a:lstStyle/>
        <a:p>
          <a:endParaRPr lang="en-GB" sz="1400"/>
        </a:p>
      </dgm:t>
    </dgm:pt>
    <dgm:pt modelId="{34007AB5-B150-429C-B264-4AF3BBA819EC}">
      <dgm:prSet phldrT="[Text]" custT="1"/>
      <dgm:spPr>
        <a:solidFill>
          <a:schemeClr val="accent3">
            <a:lumMod val="50000"/>
            <a:lumOff val="50000"/>
          </a:schemeClr>
        </a:solidFill>
      </dgm:spPr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Forensic Operating Model</a:t>
          </a:r>
          <a:endParaRPr lang="en-GB" sz="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437B3C9-4FB3-4127-AB05-214AAE2648EF}" type="parTrans" cxnId="{B630A6F8-7840-4A64-8DF4-7C1AEC247C28}">
      <dgm:prSet custT="1"/>
      <dgm:spPr/>
      <dgm:t>
        <a:bodyPr/>
        <a:lstStyle/>
        <a:p>
          <a:endParaRPr lang="en-GB" sz="300" dirty="0"/>
        </a:p>
      </dgm:t>
    </dgm:pt>
    <dgm:pt modelId="{72B09465-8F72-4E06-97CE-1A0721C6C576}" type="sibTrans" cxnId="{B630A6F8-7840-4A64-8DF4-7C1AEC247C28}">
      <dgm:prSet/>
      <dgm:spPr/>
      <dgm:t>
        <a:bodyPr/>
        <a:lstStyle/>
        <a:p>
          <a:endParaRPr lang="en-GB" sz="1400"/>
        </a:p>
      </dgm:t>
    </dgm:pt>
    <dgm:pt modelId="{ECA56E77-F322-4FE4-B462-66A1A59AFC0A}">
      <dgm:prSet phldrT="[Text]" custT="1"/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Forensic Marketplace Strategic Plan</a:t>
          </a:r>
        </a:p>
      </dgm:t>
    </dgm:pt>
    <dgm:pt modelId="{60FDDFF0-C8AF-4F9F-B8E5-29E869ED6B50}" type="parTrans" cxnId="{24BBFB14-A12A-460B-A8D6-AA99265A754E}">
      <dgm:prSet custT="1"/>
      <dgm:spPr/>
      <dgm:t>
        <a:bodyPr/>
        <a:lstStyle/>
        <a:p>
          <a:endParaRPr lang="en-GB" sz="300" dirty="0"/>
        </a:p>
      </dgm:t>
    </dgm:pt>
    <dgm:pt modelId="{3FD9C8BF-E6D0-4934-A8E2-BC06B589BBF5}" type="sibTrans" cxnId="{24BBFB14-A12A-460B-A8D6-AA99265A754E}">
      <dgm:prSet/>
      <dgm:spPr/>
      <dgm:t>
        <a:bodyPr/>
        <a:lstStyle/>
        <a:p>
          <a:endParaRPr lang="en-GB" sz="1400"/>
        </a:p>
      </dgm:t>
    </dgm:pt>
    <dgm:pt modelId="{3BD86D41-E485-4065-A10F-C9C8BB55936C}">
      <dgm:prSet custT="1"/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FCN Xchange</a:t>
          </a:r>
          <a:endParaRPr lang="en-GB" sz="9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52A9A0-773B-4945-AC8B-6AB224AFBA35}" type="parTrans" cxnId="{50AFB940-6046-45B9-B89C-1AA043D1FFA1}">
      <dgm:prSet/>
      <dgm:spPr/>
      <dgm:t>
        <a:bodyPr/>
        <a:lstStyle/>
        <a:p>
          <a:endParaRPr lang="en-GB"/>
        </a:p>
      </dgm:t>
    </dgm:pt>
    <dgm:pt modelId="{FEF2C1D3-D106-4AB5-ACF9-C8861383366D}" type="sibTrans" cxnId="{50AFB940-6046-45B9-B89C-1AA043D1FFA1}">
      <dgm:prSet/>
      <dgm:spPr/>
    </dgm:pt>
    <dgm:pt modelId="{17532669-76DF-40A1-811E-90B54EC06880}" type="pres">
      <dgm:prSet presAssocID="{5D9D961A-8FE7-41A2-AF3C-15B9788D6E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1F199C-5E8E-439A-9092-1B31E800F5A0}" type="pres">
      <dgm:prSet presAssocID="{9424FED3-256C-4533-9552-CA507F67119D}" presName="centerShape" presStyleLbl="node0" presStyleIdx="0" presStyleCnt="1" custScaleX="131583" custScaleY="124698" custLinFactNeighborX="-3531" custLinFactNeighborY="-9964"/>
      <dgm:spPr/>
    </dgm:pt>
    <dgm:pt modelId="{EED36325-21F9-4019-B87E-92A78905FAA1}" type="pres">
      <dgm:prSet presAssocID="{754D93A0-4BB9-4981-9B2F-89CDE763170F}" presName="Name9" presStyleLbl="parChTrans1D2" presStyleIdx="0" presStyleCnt="5"/>
      <dgm:spPr/>
    </dgm:pt>
    <dgm:pt modelId="{7C6987DA-1591-480D-B615-183F5ACE3EB6}" type="pres">
      <dgm:prSet presAssocID="{754D93A0-4BB9-4981-9B2F-89CDE763170F}" presName="connTx" presStyleLbl="parChTrans1D2" presStyleIdx="0" presStyleCnt="5"/>
      <dgm:spPr/>
    </dgm:pt>
    <dgm:pt modelId="{52F02B10-A2D7-4E96-B822-683BD2407427}" type="pres">
      <dgm:prSet presAssocID="{EF55D566-82CD-44FC-B978-70FC3CF1CA38}" presName="node" presStyleLbl="node1" presStyleIdx="0" presStyleCnt="5" custScaleX="98395" custScaleY="94020" custRadScaleRad="120822" custRadScaleInc="-133762">
        <dgm:presLayoutVars>
          <dgm:bulletEnabled val="1"/>
        </dgm:presLayoutVars>
      </dgm:prSet>
      <dgm:spPr/>
    </dgm:pt>
    <dgm:pt modelId="{EB2CEDE4-34C6-4E61-93BD-B05444FDD845}" type="pres">
      <dgm:prSet presAssocID="{60FDDFF0-C8AF-4F9F-B8E5-29E869ED6B50}" presName="Name9" presStyleLbl="parChTrans1D2" presStyleIdx="1" presStyleCnt="5"/>
      <dgm:spPr/>
    </dgm:pt>
    <dgm:pt modelId="{F7A49EC3-F526-4DFC-8929-DBEF1EE2032B}" type="pres">
      <dgm:prSet presAssocID="{60FDDFF0-C8AF-4F9F-B8E5-29E869ED6B50}" presName="connTx" presStyleLbl="parChTrans1D2" presStyleIdx="1" presStyleCnt="5"/>
      <dgm:spPr/>
    </dgm:pt>
    <dgm:pt modelId="{905CE505-F9C8-4DD2-8887-1BE0DCB844AA}" type="pres">
      <dgm:prSet presAssocID="{ECA56E77-F322-4FE4-B462-66A1A59AFC0A}" presName="node" presStyleLbl="node1" presStyleIdx="1" presStyleCnt="5" custScaleX="103031" custScaleY="93392" custRadScaleRad="136548" custRadScaleInc="-57035">
        <dgm:presLayoutVars>
          <dgm:bulletEnabled val="1"/>
        </dgm:presLayoutVars>
      </dgm:prSet>
      <dgm:spPr/>
    </dgm:pt>
    <dgm:pt modelId="{AAD58D06-B87D-4F8F-A554-055585698AB7}" type="pres">
      <dgm:prSet presAssocID="{7A41533A-52BE-4773-B414-5ACA983E0E7F}" presName="Name9" presStyleLbl="parChTrans1D2" presStyleIdx="2" presStyleCnt="5"/>
      <dgm:spPr/>
    </dgm:pt>
    <dgm:pt modelId="{90D7222E-CA85-4AEE-8ACA-B4E005E7C257}" type="pres">
      <dgm:prSet presAssocID="{7A41533A-52BE-4773-B414-5ACA983E0E7F}" presName="connTx" presStyleLbl="parChTrans1D2" presStyleIdx="2" presStyleCnt="5"/>
      <dgm:spPr/>
    </dgm:pt>
    <dgm:pt modelId="{B738B851-CCDC-45EE-BFFC-9BDED0775A4D}" type="pres">
      <dgm:prSet presAssocID="{9B79FD27-20F6-4D38-A9E8-A160F3C5F8C1}" presName="node" presStyleLbl="node1" presStyleIdx="2" presStyleCnt="5" custScaleX="114412" custScaleY="111718" custRadScaleRad="129314" custRadScaleInc="-103414">
        <dgm:presLayoutVars>
          <dgm:bulletEnabled val="1"/>
        </dgm:presLayoutVars>
      </dgm:prSet>
      <dgm:spPr/>
    </dgm:pt>
    <dgm:pt modelId="{B17728AF-17C6-4B7E-A0AC-3846975125BF}" type="pres">
      <dgm:prSet presAssocID="{BE52A9A0-773B-4945-AC8B-6AB224AFBA35}" presName="Name9" presStyleLbl="parChTrans1D2" presStyleIdx="3" presStyleCnt="5"/>
      <dgm:spPr/>
    </dgm:pt>
    <dgm:pt modelId="{B0C92D70-D3D4-44F1-A879-39ADA566E063}" type="pres">
      <dgm:prSet presAssocID="{BE52A9A0-773B-4945-AC8B-6AB224AFBA35}" presName="connTx" presStyleLbl="parChTrans1D2" presStyleIdx="3" presStyleCnt="5"/>
      <dgm:spPr/>
    </dgm:pt>
    <dgm:pt modelId="{C86E154F-5257-4D0C-B129-DF6C8DFC0051}" type="pres">
      <dgm:prSet presAssocID="{3BD86D41-E485-4065-A10F-C9C8BB55936C}" presName="node" presStyleLbl="node1" presStyleIdx="3" presStyleCnt="5">
        <dgm:presLayoutVars>
          <dgm:bulletEnabled val="1"/>
        </dgm:presLayoutVars>
      </dgm:prSet>
      <dgm:spPr/>
    </dgm:pt>
    <dgm:pt modelId="{05976953-481A-4C24-83C9-CE7F1FA72F92}" type="pres">
      <dgm:prSet presAssocID="{A437B3C9-4FB3-4127-AB05-214AAE2648EF}" presName="Name9" presStyleLbl="parChTrans1D2" presStyleIdx="4" presStyleCnt="5"/>
      <dgm:spPr/>
    </dgm:pt>
    <dgm:pt modelId="{A4B54D91-D54C-4AC8-A26A-05184E2FA979}" type="pres">
      <dgm:prSet presAssocID="{A437B3C9-4FB3-4127-AB05-214AAE2648EF}" presName="connTx" presStyleLbl="parChTrans1D2" presStyleIdx="4" presStyleCnt="5"/>
      <dgm:spPr/>
    </dgm:pt>
    <dgm:pt modelId="{041C6CCD-E10C-4607-BF85-307B078F7476}" type="pres">
      <dgm:prSet presAssocID="{34007AB5-B150-429C-B264-4AF3BBA819EC}" presName="node" presStyleLbl="node1" presStyleIdx="4" presStyleCnt="5" custScaleX="98395" custScaleY="94020" custRadScaleRad="138769" custRadScaleInc="-58203">
        <dgm:presLayoutVars>
          <dgm:bulletEnabled val="1"/>
        </dgm:presLayoutVars>
      </dgm:prSet>
      <dgm:spPr/>
    </dgm:pt>
  </dgm:ptLst>
  <dgm:cxnLst>
    <dgm:cxn modelId="{06817707-72E7-419A-88B1-0127D9F71254}" type="presOf" srcId="{7A41533A-52BE-4773-B414-5ACA983E0E7F}" destId="{90D7222E-CA85-4AEE-8ACA-B4E005E7C257}" srcOrd="1" destOrd="0" presId="urn:microsoft.com/office/officeart/2005/8/layout/radial1"/>
    <dgm:cxn modelId="{2F71C307-88D2-43E5-8536-3572E5CCD71F}" type="presOf" srcId="{5D9D961A-8FE7-41A2-AF3C-15B9788D6E60}" destId="{17532669-76DF-40A1-811E-90B54EC06880}" srcOrd="0" destOrd="0" presId="urn:microsoft.com/office/officeart/2005/8/layout/radial1"/>
    <dgm:cxn modelId="{24BBFB14-A12A-460B-A8D6-AA99265A754E}" srcId="{9424FED3-256C-4533-9552-CA507F67119D}" destId="{ECA56E77-F322-4FE4-B462-66A1A59AFC0A}" srcOrd="1" destOrd="0" parTransId="{60FDDFF0-C8AF-4F9F-B8E5-29E869ED6B50}" sibTransId="{3FD9C8BF-E6D0-4934-A8E2-BC06B589BBF5}"/>
    <dgm:cxn modelId="{36737418-7A8D-439E-B120-B9C372D3BA1A}" type="presOf" srcId="{A437B3C9-4FB3-4127-AB05-214AAE2648EF}" destId="{A4B54D91-D54C-4AC8-A26A-05184E2FA979}" srcOrd="1" destOrd="0" presId="urn:microsoft.com/office/officeart/2005/8/layout/radial1"/>
    <dgm:cxn modelId="{0B754D2B-A672-4C1A-B3A9-94AF7B9B3B9E}" type="presOf" srcId="{7A41533A-52BE-4773-B414-5ACA983E0E7F}" destId="{AAD58D06-B87D-4F8F-A554-055585698AB7}" srcOrd="0" destOrd="0" presId="urn:microsoft.com/office/officeart/2005/8/layout/radial1"/>
    <dgm:cxn modelId="{AED91630-EF2E-4B52-AB0B-A625DD7EE729}" srcId="{9424FED3-256C-4533-9552-CA507F67119D}" destId="{EF55D566-82CD-44FC-B978-70FC3CF1CA38}" srcOrd="0" destOrd="0" parTransId="{754D93A0-4BB9-4981-9B2F-89CDE763170F}" sibTransId="{B9BBB3B9-5E2D-4958-9DD0-1E1B67AA6325}"/>
    <dgm:cxn modelId="{CED08F3F-0617-4FEC-932A-A20AA3620D89}" type="presOf" srcId="{60FDDFF0-C8AF-4F9F-B8E5-29E869ED6B50}" destId="{EB2CEDE4-34C6-4E61-93BD-B05444FDD845}" srcOrd="0" destOrd="0" presId="urn:microsoft.com/office/officeart/2005/8/layout/radial1"/>
    <dgm:cxn modelId="{70D3B43F-6413-44C2-8C75-4DF03DEEA203}" type="presOf" srcId="{BE52A9A0-773B-4945-AC8B-6AB224AFBA35}" destId="{B0C92D70-D3D4-44F1-A879-39ADA566E063}" srcOrd="1" destOrd="0" presId="urn:microsoft.com/office/officeart/2005/8/layout/radial1"/>
    <dgm:cxn modelId="{50AFB940-6046-45B9-B89C-1AA043D1FFA1}" srcId="{9424FED3-256C-4533-9552-CA507F67119D}" destId="{3BD86D41-E485-4065-A10F-C9C8BB55936C}" srcOrd="3" destOrd="0" parTransId="{BE52A9A0-773B-4945-AC8B-6AB224AFBA35}" sibTransId="{FEF2C1D3-D106-4AB5-ACF9-C8861383366D}"/>
    <dgm:cxn modelId="{82CA1360-A225-4B34-BA8D-C8AC05829B5E}" type="presOf" srcId="{754D93A0-4BB9-4981-9B2F-89CDE763170F}" destId="{EED36325-21F9-4019-B87E-92A78905FAA1}" srcOrd="0" destOrd="0" presId="urn:microsoft.com/office/officeart/2005/8/layout/radial1"/>
    <dgm:cxn modelId="{0E099C61-4019-4651-9DE5-603B7B2F4693}" type="presOf" srcId="{A437B3C9-4FB3-4127-AB05-214AAE2648EF}" destId="{05976953-481A-4C24-83C9-CE7F1FA72F92}" srcOrd="0" destOrd="0" presId="urn:microsoft.com/office/officeart/2005/8/layout/radial1"/>
    <dgm:cxn modelId="{94F25C4B-4EBF-456C-9573-F28EC8ADA257}" type="presOf" srcId="{9B79FD27-20F6-4D38-A9E8-A160F3C5F8C1}" destId="{B738B851-CCDC-45EE-BFFC-9BDED0775A4D}" srcOrd="0" destOrd="0" presId="urn:microsoft.com/office/officeart/2005/8/layout/radial1"/>
    <dgm:cxn modelId="{A1C5B86C-4568-4A73-A7FF-E2D576CC5710}" srcId="{5D9D961A-8FE7-41A2-AF3C-15B9788D6E60}" destId="{9424FED3-256C-4533-9552-CA507F67119D}" srcOrd="0" destOrd="0" parTransId="{9E6C91DB-C80F-4F24-A673-F5BFF207B4F7}" sibTransId="{0F0B9D4F-062B-4DA7-A98F-D5AF2943FAAA}"/>
    <dgm:cxn modelId="{14858E81-127F-499C-801C-F05E70A8C1A0}" type="presOf" srcId="{754D93A0-4BB9-4981-9B2F-89CDE763170F}" destId="{7C6987DA-1591-480D-B615-183F5ACE3EB6}" srcOrd="1" destOrd="0" presId="urn:microsoft.com/office/officeart/2005/8/layout/radial1"/>
    <dgm:cxn modelId="{E005D889-6923-4DC4-949C-54ED165637BA}" type="presOf" srcId="{EF55D566-82CD-44FC-B978-70FC3CF1CA38}" destId="{52F02B10-A2D7-4E96-B822-683BD2407427}" srcOrd="0" destOrd="0" presId="urn:microsoft.com/office/officeart/2005/8/layout/radial1"/>
    <dgm:cxn modelId="{0D6C928E-A051-407E-852A-4783CA9680D3}" type="presOf" srcId="{9424FED3-256C-4533-9552-CA507F67119D}" destId="{AF1F199C-5E8E-439A-9092-1B31E800F5A0}" srcOrd="0" destOrd="0" presId="urn:microsoft.com/office/officeart/2005/8/layout/radial1"/>
    <dgm:cxn modelId="{F29A35BA-7CD3-4976-AE97-D015FFF69A94}" srcId="{9424FED3-256C-4533-9552-CA507F67119D}" destId="{9B79FD27-20F6-4D38-A9E8-A160F3C5F8C1}" srcOrd="2" destOrd="0" parTransId="{7A41533A-52BE-4773-B414-5ACA983E0E7F}" sibTransId="{CC6167B0-DE5F-4F63-9DE6-91C9E2C98788}"/>
    <dgm:cxn modelId="{938A7FBA-14C8-4164-BE0C-9C7A99D81131}" type="presOf" srcId="{BE52A9A0-773B-4945-AC8B-6AB224AFBA35}" destId="{B17728AF-17C6-4B7E-A0AC-3846975125BF}" srcOrd="0" destOrd="0" presId="urn:microsoft.com/office/officeart/2005/8/layout/radial1"/>
    <dgm:cxn modelId="{F6A214D1-42AD-4BFC-9929-11A8ABEFDB94}" type="presOf" srcId="{ECA56E77-F322-4FE4-B462-66A1A59AFC0A}" destId="{905CE505-F9C8-4DD2-8887-1BE0DCB844AA}" srcOrd="0" destOrd="0" presId="urn:microsoft.com/office/officeart/2005/8/layout/radial1"/>
    <dgm:cxn modelId="{91AC85D1-BCDE-40E8-851E-CA55843832CF}" type="presOf" srcId="{34007AB5-B150-429C-B264-4AF3BBA819EC}" destId="{041C6CCD-E10C-4607-BF85-307B078F7476}" srcOrd="0" destOrd="0" presId="urn:microsoft.com/office/officeart/2005/8/layout/radial1"/>
    <dgm:cxn modelId="{3BCD1FD7-7580-4307-9CA8-ED3FE4556A20}" type="presOf" srcId="{60FDDFF0-C8AF-4F9F-B8E5-29E869ED6B50}" destId="{F7A49EC3-F526-4DFC-8929-DBEF1EE2032B}" srcOrd="1" destOrd="0" presId="urn:microsoft.com/office/officeart/2005/8/layout/radial1"/>
    <dgm:cxn modelId="{C1061FDB-AE7D-412A-BFEE-43D17072D996}" type="presOf" srcId="{3BD86D41-E485-4065-A10F-C9C8BB55936C}" destId="{C86E154F-5257-4D0C-B129-DF6C8DFC0051}" srcOrd="0" destOrd="0" presId="urn:microsoft.com/office/officeart/2005/8/layout/radial1"/>
    <dgm:cxn modelId="{B630A6F8-7840-4A64-8DF4-7C1AEC247C28}" srcId="{9424FED3-256C-4533-9552-CA507F67119D}" destId="{34007AB5-B150-429C-B264-4AF3BBA819EC}" srcOrd="4" destOrd="0" parTransId="{A437B3C9-4FB3-4127-AB05-214AAE2648EF}" sibTransId="{72B09465-8F72-4E06-97CE-1A0721C6C576}"/>
    <dgm:cxn modelId="{29F6F798-152A-422F-86D0-715C0FB8EE72}" type="presParOf" srcId="{17532669-76DF-40A1-811E-90B54EC06880}" destId="{AF1F199C-5E8E-439A-9092-1B31E800F5A0}" srcOrd="0" destOrd="0" presId="urn:microsoft.com/office/officeart/2005/8/layout/radial1"/>
    <dgm:cxn modelId="{7D646978-6FC9-4241-AD89-1B68C7A16544}" type="presParOf" srcId="{17532669-76DF-40A1-811E-90B54EC06880}" destId="{EED36325-21F9-4019-B87E-92A78905FAA1}" srcOrd="1" destOrd="0" presId="urn:microsoft.com/office/officeart/2005/8/layout/radial1"/>
    <dgm:cxn modelId="{5D4F1FE0-7D09-46E6-A44F-04573BFE4A50}" type="presParOf" srcId="{EED36325-21F9-4019-B87E-92A78905FAA1}" destId="{7C6987DA-1591-480D-B615-183F5ACE3EB6}" srcOrd="0" destOrd="0" presId="urn:microsoft.com/office/officeart/2005/8/layout/radial1"/>
    <dgm:cxn modelId="{451699D0-3E53-43BF-908B-FDDA4B0A5173}" type="presParOf" srcId="{17532669-76DF-40A1-811E-90B54EC06880}" destId="{52F02B10-A2D7-4E96-B822-683BD2407427}" srcOrd="2" destOrd="0" presId="urn:microsoft.com/office/officeart/2005/8/layout/radial1"/>
    <dgm:cxn modelId="{4DBF2B75-FB77-4462-A05D-3537A10AD763}" type="presParOf" srcId="{17532669-76DF-40A1-811E-90B54EC06880}" destId="{EB2CEDE4-34C6-4E61-93BD-B05444FDD845}" srcOrd="3" destOrd="0" presId="urn:microsoft.com/office/officeart/2005/8/layout/radial1"/>
    <dgm:cxn modelId="{D2B52295-C69B-46F0-89AD-A9D7070E3723}" type="presParOf" srcId="{EB2CEDE4-34C6-4E61-93BD-B05444FDD845}" destId="{F7A49EC3-F526-4DFC-8929-DBEF1EE2032B}" srcOrd="0" destOrd="0" presId="urn:microsoft.com/office/officeart/2005/8/layout/radial1"/>
    <dgm:cxn modelId="{914B4D4E-141F-45C5-995C-4805A29CDFB7}" type="presParOf" srcId="{17532669-76DF-40A1-811E-90B54EC06880}" destId="{905CE505-F9C8-4DD2-8887-1BE0DCB844AA}" srcOrd="4" destOrd="0" presId="urn:microsoft.com/office/officeart/2005/8/layout/radial1"/>
    <dgm:cxn modelId="{9C70E761-F93C-48A9-8410-6D8676867177}" type="presParOf" srcId="{17532669-76DF-40A1-811E-90B54EC06880}" destId="{AAD58D06-B87D-4F8F-A554-055585698AB7}" srcOrd="5" destOrd="0" presId="urn:microsoft.com/office/officeart/2005/8/layout/radial1"/>
    <dgm:cxn modelId="{D71ED075-83F7-4502-9DE9-62C57287007C}" type="presParOf" srcId="{AAD58D06-B87D-4F8F-A554-055585698AB7}" destId="{90D7222E-CA85-4AEE-8ACA-B4E005E7C257}" srcOrd="0" destOrd="0" presId="urn:microsoft.com/office/officeart/2005/8/layout/radial1"/>
    <dgm:cxn modelId="{B42B549F-8987-4BA1-9212-4BF77315340A}" type="presParOf" srcId="{17532669-76DF-40A1-811E-90B54EC06880}" destId="{B738B851-CCDC-45EE-BFFC-9BDED0775A4D}" srcOrd="6" destOrd="0" presId="urn:microsoft.com/office/officeart/2005/8/layout/radial1"/>
    <dgm:cxn modelId="{C337EC9F-7139-44C3-AAB1-E3306DB2ABEC}" type="presParOf" srcId="{17532669-76DF-40A1-811E-90B54EC06880}" destId="{B17728AF-17C6-4B7E-A0AC-3846975125BF}" srcOrd="7" destOrd="0" presId="urn:microsoft.com/office/officeart/2005/8/layout/radial1"/>
    <dgm:cxn modelId="{7E16C512-5F1D-4399-AA5F-86C4BCDDB2EA}" type="presParOf" srcId="{B17728AF-17C6-4B7E-A0AC-3846975125BF}" destId="{B0C92D70-D3D4-44F1-A879-39ADA566E063}" srcOrd="0" destOrd="0" presId="urn:microsoft.com/office/officeart/2005/8/layout/radial1"/>
    <dgm:cxn modelId="{150BFD60-9678-4BA9-A3C1-BD9AA9BA7FDF}" type="presParOf" srcId="{17532669-76DF-40A1-811E-90B54EC06880}" destId="{C86E154F-5257-4D0C-B129-DF6C8DFC0051}" srcOrd="8" destOrd="0" presId="urn:microsoft.com/office/officeart/2005/8/layout/radial1"/>
    <dgm:cxn modelId="{75C41C8B-5789-4279-BFEE-179C6ABA9635}" type="presParOf" srcId="{17532669-76DF-40A1-811E-90B54EC06880}" destId="{05976953-481A-4C24-83C9-CE7F1FA72F92}" srcOrd="9" destOrd="0" presId="urn:microsoft.com/office/officeart/2005/8/layout/radial1"/>
    <dgm:cxn modelId="{A4920F3F-6A5A-4592-B6CA-11FC412AD20F}" type="presParOf" srcId="{05976953-481A-4C24-83C9-CE7F1FA72F92}" destId="{A4B54D91-D54C-4AC8-A26A-05184E2FA979}" srcOrd="0" destOrd="0" presId="urn:microsoft.com/office/officeart/2005/8/layout/radial1"/>
    <dgm:cxn modelId="{931B78C4-BA1E-4320-9A1D-480F6A2F18A1}" type="presParOf" srcId="{17532669-76DF-40A1-811E-90B54EC06880}" destId="{041C6CCD-E10C-4607-BF85-307B078F747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F199C-5E8E-439A-9092-1B31E800F5A0}">
      <dsp:nvSpPr>
        <dsp:cNvPr id="0" name=""/>
        <dsp:cNvSpPr/>
      </dsp:nvSpPr>
      <dsp:spPr>
        <a:xfrm>
          <a:off x="2129233" y="1022111"/>
          <a:ext cx="1515998" cy="14366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Verdana" panose="020B0604030504040204" pitchFamily="34" charset="0"/>
              <a:ea typeface="Verdana" panose="020B0604030504040204" pitchFamily="34" charset="0"/>
            </a:rPr>
            <a:t>TF and FCN</a:t>
          </a:r>
          <a:endParaRPr lang="en-GB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51246" y="1232507"/>
        <a:ext cx="1071972" cy="1015882"/>
      </dsp:txXfrm>
    </dsp:sp>
    <dsp:sp modelId="{EED36325-21F9-4019-B87E-92A78905FAA1}">
      <dsp:nvSpPr>
        <dsp:cNvPr id="0" name=""/>
        <dsp:cNvSpPr/>
      </dsp:nvSpPr>
      <dsp:spPr>
        <a:xfrm rot="12971190">
          <a:off x="2070394" y="1213430"/>
          <a:ext cx="239954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239954" y="17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 dirty="0"/>
        </a:p>
      </dsp:txBody>
      <dsp:txXfrm rot="10800000">
        <a:off x="2184372" y="1224676"/>
        <a:ext cx="11997" cy="11997"/>
      </dsp:txXfrm>
    </dsp:sp>
    <dsp:sp modelId="{52F02B10-A2D7-4E96-B822-683BD2407427}">
      <dsp:nvSpPr>
        <dsp:cNvPr id="0" name=""/>
        <dsp:cNvSpPr/>
      </dsp:nvSpPr>
      <dsp:spPr>
        <a:xfrm>
          <a:off x="1076654" y="288988"/>
          <a:ext cx="1133631" cy="10832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>
              <a:latin typeface="Verdana" panose="020B0604030504040204" pitchFamily="34" charset="0"/>
              <a:ea typeface="Verdana" panose="020B0604030504040204" pitchFamily="34" charset="0"/>
            </a:rPr>
            <a:t>Digital Forensic Science Strategy </a:t>
          </a:r>
        </a:p>
      </dsp:txBody>
      <dsp:txXfrm>
        <a:off x="1242670" y="447623"/>
        <a:ext cx="801599" cy="765956"/>
      </dsp:txXfrm>
    </dsp:sp>
    <dsp:sp modelId="{EB2CEDE4-34C6-4E61-93BD-B05444FDD845}">
      <dsp:nvSpPr>
        <dsp:cNvPr id="0" name=""/>
        <dsp:cNvSpPr/>
      </dsp:nvSpPr>
      <dsp:spPr>
        <a:xfrm rot="19813868">
          <a:off x="3493871" y="1192794"/>
          <a:ext cx="641356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641356" y="17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 dirty="0"/>
        </a:p>
      </dsp:txBody>
      <dsp:txXfrm>
        <a:off x="3798515" y="1194004"/>
        <a:ext cx="32067" cy="32067"/>
      </dsp:txXfrm>
    </dsp:sp>
    <dsp:sp modelId="{905CE505-F9C8-4DD2-8887-1BE0DCB844AA}">
      <dsp:nvSpPr>
        <dsp:cNvPr id="0" name=""/>
        <dsp:cNvSpPr/>
      </dsp:nvSpPr>
      <dsp:spPr>
        <a:xfrm>
          <a:off x="4001330" y="225722"/>
          <a:ext cx="1187044" cy="10759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Forensic Marketplace Strategic Plan</a:t>
          </a:r>
        </a:p>
      </dsp:txBody>
      <dsp:txXfrm>
        <a:off x="4175169" y="383297"/>
        <a:ext cx="839366" cy="760841"/>
      </dsp:txXfrm>
    </dsp:sp>
    <dsp:sp modelId="{AAD58D06-B87D-4F8F-A554-055585698AB7}">
      <dsp:nvSpPr>
        <dsp:cNvPr id="0" name=""/>
        <dsp:cNvSpPr/>
      </dsp:nvSpPr>
      <dsp:spPr>
        <a:xfrm rot="1417387">
          <a:off x="3544703" y="2171345"/>
          <a:ext cx="734313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734313" y="17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 dirty="0"/>
        </a:p>
      </dsp:txBody>
      <dsp:txXfrm>
        <a:off x="3893502" y="2170231"/>
        <a:ext cx="36715" cy="36715"/>
      </dsp:txXfrm>
    </dsp:sp>
    <dsp:sp modelId="{B738B851-CCDC-45EE-BFFC-9BDED0775A4D}">
      <dsp:nvSpPr>
        <dsp:cNvPr id="0" name=""/>
        <dsp:cNvSpPr/>
      </dsp:nvSpPr>
      <dsp:spPr>
        <a:xfrm>
          <a:off x="4190667" y="1955230"/>
          <a:ext cx="1318167" cy="12871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Transformed Fingerprint Capability </a:t>
          </a:r>
          <a:endParaRPr lang="en-GB" sz="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383708" y="2143726"/>
        <a:ext cx="932085" cy="910137"/>
      </dsp:txXfrm>
    </dsp:sp>
    <dsp:sp modelId="{B17728AF-17C6-4B7E-A0AC-3846975125BF}">
      <dsp:nvSpPr>
        <dsp:cNvPr id="0" name=""/>
        <dsp:cNvSpPr/>
      </dsp:nvSpPr>
      <dsp:spPr>
        <a:xfrm rot="7029224">
          <a:off x="2266695" y="2545932"/>
          <a:ext cx="397104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397104" y="17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2455320" y="2553249"/>
        <a:ext cx="19855" cy="19855"/>
      </dsp:txXfrm>
    </dsp:sp>
    <dsp:sp modelId="{C86E154F-5257-4D0C-B129-DF6C8DFC0051}">
      <dsp:nvSpPr>
        <dsp:cNvPr id="0" name=""/>
        <dsp:cNvSpPr/>
      </dsp:nvSpPr>
      <dsp:spPr>
        <a:xfrm>
          <a:off x="1535668" y="2676355"/>
          <a:ext cx="1152123" cy="11521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FCN Xchange</a:t>
          </a:r>
          <a:endParaRPr lang="en-GB" sz="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704393" y="2845080"/>
        <a:ext cx="814673" cy="814673"/>
      </dsp:txXfrm>
    </dsp:sp>
    <dsp:sp modelId="{05976953-481A-4C24-83C9-CE7F1FA72F92}">
      <dsp:nvSpPr>
        <dsp:cNvPr id="0" name=""/>
        <dsp:cNvSpPr/>
      </dsp:nvSpPr>
      <dsp:spPr>
        <a:xfrm rot="10102009">
          <a:off x="1462011" y="1945428"/>
          <a:ext cx="691602" cy="34489"/>
        </a:xfrm>
        <a:custGeom>
          <a:avLst/>
          <a:gdLst/>
          <a:ahLst/>
          <a:cxnLst/>
          <a:rect l="0" t="0" r="0" b="0"/>
          <a:pathLst>
            <a:path>
              <a:moveTo>
                <a:pt x="0" y="17244"/>
              </a:moveTo>
              <a:lnTo>
                <a:pt x="691602" y="1724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00" kern="1200" dirty="0"/>
        </a:p>
      </dsp:txBody>
      <dsp:txXfrm rot="10800000">
        <a:off x="1790523" y="1945383"/>
        <a:ext cx="34580" cy="34580"/>
      </dsp:txXfrm>
    </dsp:sp>
    <dsp:sp modelId="{041C6CCD-E10C-4607-BF85-307B078F7476}">
      <dsp:nvSpPr>
        <dsp:cNvPr id="0" name=""/>
        <dsp:cNvSpPr/>
      </dsp:nvSpPr>
      <dsp:spPr>
        <a:xfrm>
          <a:off x="348198" y="1604864"/>
          <a:ext cx="1133631" cy="1083226"/>
        </a:xfrm>
        <a:prstGeom prst="ellipse">
          <a:avLst/>
        </a:prstGeom>
        <a:solidFill>
          <a:schemeClr val="accent3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Forensic Operating Model</a:t>
          </a:r>
          <a:endParaRPr lang="en-GB" sz="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4214" y="1763499"/>
        <a:ext cx="801599" cy="765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365E-5339-4C71-A243-26FD717FDA1A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F69DA-ED3C-49A5-8949-F39AE6868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90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3FDA-FFB4-8447-9ED2-D4B900AA9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300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3FDA-FFB4-8447-9ED2-D4B900AA9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28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3FDA-FFB4-8447-9ED2-D4B900AA9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4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3FDA-FFB4-8447-9ED2-D4B900AA9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429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3FDA-FFB4-8447-9ED2-D4B900AA9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1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3FDA-FFB4-8447-9ED2-D4B900AA9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02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6B5A5A5-FAC3-E340-98A5-CE65D59EA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A00F896-BA71-D44D-B0DC-8EB63933B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2A9186FF-134F-2D4E-8943-0CB711C00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E080C1B-F895-9547-BB90-B838A27C8F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0" y="2082854"/>
            <a:ext cx="9537891" cy="38698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C33F80-65BC-3941-9029-F8AEB169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063C33E-4960-8B4A-A140-2823422CB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135362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C6B5A5A5-FAC3-E340-98A5-CE65D59EA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A00F896-BA71-D44D-B0DC-8EB63933BF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2A9186FF-134F-2D4E-8943-0CB711C00E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8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6F3D82F6-CDD3-6D44-84FD-03BD00C5A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63438612-F5DB-2744-BFB2-7E285336CA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9120E755-2F35-4F44-854B-78962CA92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8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C457412E-737D-7D42-B4E4-B27367FB3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08123C68-5360-ED44-91E7-C8D8C50A00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24B977BF-EFAC-4F42-B70E-EA632A7C8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55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4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FF7E8AFE-AF42-1B4C-A778-725528F5A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BA12468-07F6-CF43-A828-61A278279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2A6ED63-5F41-CE4D-B077-0000E4CFA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3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0" y="2082854"/>
            <a:ext cx="9537891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A9987A-61EA-EA4F-91BC-D1468226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506F7FE-B4A3-3145-85D4-3B2E44ABF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1872488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0" y="2082854"/>
            <a:ext cx="4654129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17C55DF-DF90-6641-BB2F-591844D485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6423" y="2082854"/>
            <a:ext cx="4571997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9FB057-E912-E343-9EAC-5CB82C7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3276C83-5930-8740-AB4A-358E27471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2248285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Conten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1" y="2082854"/>
            <a:ext cx="5350319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6C2578-7EF1-F046-B575-84012089F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7802" y="1493838"/>
            <a:ext cx="3931539" cy="445928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8428C-9613-964E-876D-C68F3B7E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5871A12-64AD-2746-BE74-FADA6998C2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1806030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Content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1" y="2082854"/>
            <a:ext cx="5350319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C7C2662-5878-F04E-8B04-A01EA1A4336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850064" y="1493838"/>
            <a:ext cx="4060486" cy="445928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F98E97-7A3A-694E-960E-9B4B50A7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5C4BE44-9EB8-174C-9A44-6F492048F8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194516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C7C2662-5878-F04E-8B04-A01EA1A4336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281006" y="1475874"/>
            <a:ext cx="9579499" cy="447725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8F0A38-282B-FB4A-B44A-5D03FC55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30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6F3D82F6-CDD3-6D44-84FD-03BD00C5A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63438612-F5DB-2744-BFB2-7E285336CA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9120E755-2F35-4F44-854B-78962CA92C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55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E080C1B-F895-9547-BB90-B838A27C8F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0" y="2082854"/>
            <a:ext cx="9537891" cy="386989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Bullet 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C33F80-65BC-3941-9029-F8AEB169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3063C33E-4960-8B4A-A140-2823422CBA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354009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C457412E-737D-7D42-B4E4-B27367FB3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08123C68-5360-ED44-91E7-C8D8C50A00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24B977BF-EFAC-4F42-B70E-EA632A7C82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8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2">
            <a:extLst>
              <a:ext uri="{FF2B5EF4-FFF2-40B4-BE49-F238E27FC236}">
                <a16:creationId xmlns:a16="http://schemas.microsoft.com/office/drawing/2014/main" id="{FF7E8AFE-AF42-1B4C-A778-725528F5A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6926"/>
            <a:ext cx="10515600" cy="723446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FBA12468-07F6-CF43-A828-61A278279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201432"/>
            <a:ext cx="10515600" cy="599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Presentation sub-title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A2A6ED63-5F41-CE4D-B077-0000E4CFA5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5344432"/>
            <a:ext cx="10515600" cy="3224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 err="1"/>
              <a:t>Authour</a:t>
            </a:r>
            <a:r>
              <a:rPr lang="en-US" dirty="0"/>
              <a:t> name, date xx/xx/</a:t>
            </a:r>
            <a:r>
              <a:rPr lang="en-US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3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0" y="2082854"/>
            <a:ext cx="9537891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A9987A-61EA-EA4F-91BC-D1468226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506F7FE-B4A3-3145-85D4-3B2E44ABFD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220464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0" y="2082854"/>
            <a:ext cx="4654129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17C55DF-DF90-6641-BB2F-591844D485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6423" y="2082854"/>
            <a:ext cx="4571997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9FB057-E912-E343-9EAC-5CB82C76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3276C83-5930-8740-AB4A-358E274717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259324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Conten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1" y="2082854"/>
            <a:ext cx="5350319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6C2578-7EF1-F046-B575-84012089F7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87802" y="1493838"/>
            <a:ext cx="3931539" cy="445928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8428C-9613-964E-876D-C68F3B7EC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A5871A12-64AD-2746-BE74-FADA6998C2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4044840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Content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A11251B5-9943-2E40-AD93-5A2DBB26F4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1451" y="2082854"/>
            <a:ext cx="5350319" cy="386989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400" b="0" i="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Text here</a:t>
            </a:r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C7C2662-5878-F04E-8B04-A01EA1A4336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6850064" y="1493838"/>
            <a:ext cx="4060486" cy="445928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F98E97-7A3A-694E-960E-9B4B50A7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5C4BE44-9EB8-174C-9A44-6F492048F8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81006" y="1494255"/>
            <a:ext cx="5350319" cy="41999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Sub-title here:</a:t>
            </a:r>
          </a:p>
        </p:txBody>
      </p:sp>
    </p:spTree>
    <p:extLst>
      <p:ext uri="{BB962C8B-B14F-4D97-AF65-F5344CB8AC3E}">
        <p14:creationId xmlns:p14="http://schemas.microsoft.com/office/powerpoint/2010/main" val="350567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CN_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BC7C2662-5878-F04E-8B04-A01EA1A4336D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1281006" y="1475874"/>
            <a:ext cx="9579499" cy="4477251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38F0A38-282B-FB4A-B44A-5D03FC55A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495354"/>
            <a:ext cx="8654716" cy="41999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25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AE5F09-E337-E444-99A4-F3F0C195F3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67918"/>
            <a:ext cx="2433234" cy="10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800" kern="1200">
          <a:solidFill>
            <a:schemeClr val="bg1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077C02-6C57-874E-890D-B577A2D358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029" y="431040"/>
            <a:ext cx="1545771" cy="64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03FF1E-D827-6B45-AD46-A2E9A1062F05}"/>
              </a:ext>
            </a:extLst>
          </p:cNvPr>
          <p:cNvCxnSpPr/>
          <p:nvPr userDrawn="1"/>
        </p:nvCxnSpPr>
        <p:spPr>
          <a:xfrm>
            <a:off x="822960" y="1155241"/>
            <a:ext cx="10515600" cy="0"/>
          </a:xfrm>
          <a:prstGeom prst="line">
            <a:avLst/>
          </a:prstGeom>
          <a:ln>
            <a:solidFill>
              <a:schemeClr val="accent3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7A7985-BE5A-7C4E-A376-C8189339C4DB}"/>
              </a:ext>
            </a:extLst>
          </p:cNvPr>
          <p:cNvCxnSpPr/>
          <p:nvPr userDrawn="1"/>
        </p:nvCxnSpPr>
        <p:spPr>
          <a:xfrm>
            <a:off x="801188" y="6325958"/>
            <a:ext cx="10515600" cy="0"/>
          </a:xfrm>
          <a:prstGeom prst="line">
            <a:avLst/>
          </a:prstGeom>
          <a:ln>
            <a:solidFill>
              <a:schemeClr val="accent3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1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Montserrat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AE5F09-E337-E444-99A4-F3F0C195F31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767918"/>
            <a:ext cx="2433234" cy="102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800" kern="1200">
          <a:solidFill>
            <a:schemeClr val="bg1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077C02-6C57-874E-890D-B577A2D358D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8029" y="431040"/>
            <a:ext cx="1545771" cy="64799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03FF1E-D827-6B45-AD46-A2E9A1062F05}"/>
              </a:ext>
            </a:extLst>
          </p:cNvPr>
          <p:cNvCxnSpPr/>
          <p:nvPr userDrawn="1"/>
        </p:nvCxnSpPr>
        <p:spPr>
          <a:xfrm>
            <a:off x="822960" y="1155241"/>
            <a:ext cx="10515600" cy="0"/>
          </a:xfrm>
          <a:prstGeom prst="line">
            <a:avLst/>
          </a:prstGeom>
          <a:ln>
            <a:solidFill>
              <a:schemeClr val="accent3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E7A7985-BE5A-7C4E-A376-C8189339C4DB}"/>
              </a:ext>
            </a:extLst>
          </p:cNvPr>
          <p:cNvCxnSpPr/>
          <p:nvPr userDrawn="1"/>
        </p:nvCxnSpPr>
        <p:spPr>
          <a:xfrm>
            <a:off x="801188" y="6325958"/>
            <a:ext cx="10515600" cy="0"/>
          </a:xfrm>
          <a:prstGeom prst="line">
            <a:avLst/>
          </a:prstGeom>
          <a:ln>
            <a:solidFill>
              <a:schemeClr val="accent3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3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1"/>
          </a:solidFill>
          <a:latin typeface="Montserrat Ligh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cid:image003.png@01D5CD6A.1A9DBBF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cid:image003.png@01D5CD6A.1A9DBBF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cid:image003.png@01D5CD6A.1A9DBBF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cid:image003.png@01D5CD6A.1A9DBBF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cid:image003.png@01D5CD6A.1A9DBBF0" TargetMode="Externa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5CD6A.1A9DBBF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5CD6A.1A9DBBF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4ACE-0E43-E644-819F-4DF3E5145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4406"/>
            <a:ext cx="10515600" cy="723446"/>
          </a:xfrm>
        </p:spPr>
        <p:txBody>
          <a:bodyPr/>
          <a:lstStyle/>
          <a:p>
            <a:r>
              <a:rPr lang="en-US" sz="5400" b="1" dirty="0"/>
              <a:t>Forensics is changing…</a:t>
            </a:r>
            <a:endParaRPr lang="en-US" dirty="0"/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EB31F3B6-23F2-45EC-8CCB-61285FFA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876758"/>
            <a:ext cx="2142750" cy="84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3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912B1-EE5C-4F47-A4B2-9B6110821D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E5E97DB4-1088-49CF-9EDB-26AEAB66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0" y="495354"/>
            <a:ext cx="8654716" cy="419990"/>
          </a:xfrm>
        </p:spPr>
        <p:txBody>
          <a:bodyPr/>
          <a:lstStyle/>
          <a:p>
            <a:r>
              <a:rPr lang="en-US" sz="3600" dirty="0">
                <a:solidFill>
                  <a:srgbClr val="007396"/>
                </a:solidFill>
              </a:rPr>
              <a:t>Drivers for change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EDAA06-E8A6-4D47-A17D-0AC8AADD6D82}"/>
              </a:ext>
            </a:extLst>
          </p:cNvPr>
          <p:cNvGrpSpPr/>
          <p:nvPr/>
        </p:nvGrpSpPr>
        <p:grpSpPr>
          <a:xfrm>
            <a:off x="318860" y="1825200"/>
            <a:ext cx="11531301" cy="3528001"/>
            <a:chOff x="178760" y="1750555"/>
            <a:chExt cx="11531301" cy="352800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F7647E-3C8D-4061-B5F1-A344946AE127}"/>
                </a:ext>
              </a:extLst>
            </p:cNvPr>
            <p:cNvSpPr txBox="1"/>
            <p:nvPr/>
          </p:nvSpPr>
          <p:spPr>
            <a:xfrm>
              <a:off x="4180411" y="1750555"/>
              <a:ext cx="3528000" cy="3528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Systemic challenges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Lack of co-ordination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Fragile marketplace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Digital and data issues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Quality and accreditation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Workforce skills gap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5980E2-7E2C-4366-B38C-A576C2746B3D}"/>
                </a:ext>
              </a:extLst>
            </p:cNvPr>
            <p:cNvSpPr txBox="1"/>
            <p:nvPr/>
          </p:nvSpPr>
          <p:spPr>
            <a:xfrm>
              <a:off x="178760" y="1750556"/>
              <a:ext cx="3528000" cy="3528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Evidence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Forensic Services Marketplace Critical Incident Review Report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Home Office implementation plan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HoL</a:t>
              </a:r>
              <a:r>
                <a:rPr lang="en-US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&amp; </a:t>
              </a:r>
              <a:r>
                <a:rPr lang="en-US" sz="1400" dirty="0" err="1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HoC</a:t>
              </a:r>
              <a:r>
                <a:rPr lang="en-US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Science and Technology Committee Reports</a:t>
              </a:r>
              <a:endParaRPr lang="en-GB" sz="14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981802-173C-4765-8B6D-FC28F77BC2F6}"/>
                </a:ext>
              </a:extLst>
            </p:cNvPr>
            <p:cNvSpPr txBox="1"/>
            <p:nvPr/>
          </p:nvSpPr>
          <p:spPr>
            <a:xfrm>
              <a:off x="8182061" y="1750555"/>
              <a:ext cx="3528000" cy="352800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Shared priorities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Reduce crime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Increase public safety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Restore confidence in CJS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20k uplift (plus demand)</a:t>
              </a:r>
            </a:p>
          </p:txBody>
        </p:sp>
        <p:sp>
          <p:nvSpPr>
            <p:cNvPr id="21" name="Plus Sign 20">
              <a:extLst>
                <a:ext uri="{FF2B5EF4-FFF2-40B4-BE49-F238E27FC236}">
                  <a16:creationId xmlns:a16="http://schemas.microsoft.com/office/drawing/2014/main" id="{2AAFAAE9-BF55-4E42-A462-A772163AED9B}"/>
                </a:ext>
              </a:extLst>
            </p:cNvPr>
            <p:cNvSpPr/>
            <p:nvPr/>
          </p:nvSpPr>
          <p:spPr>
            <a:xfrm>
              <a:off x="3608026" y="3195907"/>
              <a:ext cx="671119" cy="637299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lus Sign 21">
              <a:extLst>
                <a:ext uri="{FF2B5EF4-FFF2-40B4-BE49-F238E27FC236}">
                  <a16:creationId xmlns:a16="http://schemas.microsoft.com/office/drawing/2014/main" id="{1E167112-CE83-4EEE-AAD2-03C39F3F30B9}"/>
                </a:ext>
              </a:extLst>
            </p:cNvPr>
            <p:cNvSpPr/>
            <p:nvPr/>
          </p:nvSpPr>
          <p:spPr>
            <a:xfrm>
              <a:off x="7609677" y="3195907"/>
              <a:ext cx="671119" cy="637299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99645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912B1-EE5C-4F47-A4B2-9B6110821D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E5E97DB4-1088-49CF-9EDB-26AEAB66A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0" y="495354"/>
            <a:ext cx="8654716" cy="419990"/>
          </a:xfrm>
        </p:spPr>
        <p:txBody>
          <a:bodyPr/>
          <a:lstStyle/>
          <a:p>
            <a:r>
              <a:rPr lang="en-US" sz="3600" dirty="0">
                <a:solidFill>
                  <a:srgbClr val="007396"/>
                </a:solidFill>
              </a:rPr>
              <a:t>Response to drivers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DA07D7-CC34-4C2B-9D42-AEA7917F4D88}"/>
              </a:ext>
            </a:extLst>
          </p:cNvPr>
          <p:cNvSpPr txBox="1"/>
          <p:nvPr/>
        </p:nvSpPr>
        <p:spPr>
          <a:xfrm>
            <a:off x="1104970" y="1508620"/>
            <a:ext cx="4536000" cy="453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Demands national approach </a:t>
            </a:r>
          </a:p>
          <a:p>
            <a:pPr algn="ctr"/>
            <a:endParaRPr lang="en-US" sz="2800" b="1" dirty="0">
              <a:solidFill>
                <a:srgbClr val="007396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New tools, processes, capabilities and capacity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Shared resources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Standardisation</a:t>
            </a:r>
            <a:endParaRPr lang="en-US" sz="1600" dirty="0">
              <a:solidFill>
                <a:srgbClr val="007396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Marketplace coordination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Strategic R&amp;D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Learning and development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BDB0F-7F9C-4379-8995-E44D88ED0588}"/>
              </a:ext>
            </a:extLst>
          </p:cNvPr>
          <p:cNvSpPr txBox="1"/>
          <p:nvPr/>
        </p:nvSpPr>
        <p:spPr>
          <a:xfrm>
            <a:off x="6484357" y="1508620"/>
            <a:ext cx="4536000" cy="4536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deliver</a:t>
            </a:r>
            <a:r>
              <a:rPr lang="en-GB" sz="24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73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 sz="1400" dirty="0">
              <a:solidFill>
                <a:srgbClr val="00739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Improved criminal justice outcomes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Reduced harm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Reduced risk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Increased effectiveness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Greater efficiency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BB13965-5791-4AAE-BCF8-7E57507649EA}"/>
              </a:ext>
            </a:extLst>
          </p:cNvPr>
          <p:cNvSpPr/>
          <p:nvPr/>
        </p:nvSpPr>
        <p:spPr>
          <a:xfrm>
            <a:off x="5486400" y="3566625"/>
            <a:ext cx="1171575" cy="419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9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29912B1-EE5C-4F47-A4B2-9B6110821D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D80A54-8D81-44A9-8773-B149B4B2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0" y="495354"/>
            <a:ext cx="8654716" cy="419990"/>
          </a:xfrm>
        </p:spPr>
        <p:txBody>
          <a:bodyPr/>
          <a:lstStyle/>
          <a:p>
            <a:r>
              <a:rPr lang="en-US" sz="3600" dirty="0">
                <a:solidFill>
                  <a:srgbClr val="007396"/>
                </a:solidFill>
              </a:rPr>
              <a:t>Delivering the change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F2845E-0A80-4D72-9C3A-7D9E0ED1803C}"/>
              </a:ext>
            </a:extLst>
          </p:cNvPr>
          <p:cNvGrpSpPr/>
          <p:nvPr/>
        </p:nvGrpSpPr>
        <p:grpSpPr>
          <a:xfrm>
            <a:off x="504508" y="1319108"/>
            <a:ext cx="4896000" cy="4896000"/>
            <a:chOff x="471436" y="1122271"/>
            <a:chExt cx="4896000" cy="48960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86BBAF0-4B03-472B-8D87-5740C1D454F0}"/>
                </a:ext>
              </a:extLst>
            </p:cNvPr>
            <p:cNvSpPr/>
            <p:nvPr/>
          </p:nvSpPr>
          <p:spPr>
            <a:xfrm>
              <a:off x="471436" y="1122271"/>
              <a:ext cx="4896000" cy="4896000"/>
            </a:xfrm>
            <a:prstGeom prst="roundRect">
              <a:avLst/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6FC235-2A74-4654-99FD-23F87D630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300" y="1535546"/>
              <a:ext cx="2352955" cy="769655"/>
            </a:xfrm>
            <a:prstGeom prst="roundRect">
              <a:avLst/>
            </a:prstGeom>
            <a:grpFill/>
            <a:ln w="19050"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16BED2-61E8-4BCA-B775-D32FE52A8C54}"/>
                </a:ext>
              </a:extLst>
            </p:cNvPr>
            <p:cNvSpPr txBox="1"/>
            <p:nvPr/>
          </p:nvSpPr>
          <p:spPr>
            <a:xfrm>
              <a:off x="1719459" y="2347598"/>
              <a:ext cx="2431985" cy="642263"/>
            </a:xfrm>
            <a:prstGeom prst="roundRect">
              <a:avLst/>
            </a:prstGeom>
            <a:grp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Develops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428B90-6244-4713-A39B-A46DCD987B92}"/>
                </a:ext>
              </a:extLst>
            </p:cNvPr>
            <p:cNvSpPr txBox="1"/>
            <p:nvPr/>
          </p:nvSpPr>
          <p:spPr>
            <a:xfrm>
              <a:off x="568443" y="2981367"/>
              <a:ext cx="4659546" cy="2231019"/>
            </a:xfrm>
            <a:prstGeom prst="roundRect">
              <a:avLst/>
            </a:prstGeom>
            <a:grp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TF is a short-term transformation  programme creating tools, capabilities and solutions </a:t>
              </a:r>
            </a:p>
            <a:p>
              <a:endParaRPr lang="en-GB" sz="14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Digital Forensic Science Strategy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Forensic Marketplace Strategic Plan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Forensic Operating Model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Fingerprint project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 err="1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eQMS</a:t>
              </a:r>
              <a:endParaRPr lang="en-GB" sz="14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81EEDE-6A59-4B85-9A17-621BC8522D70}"/>
              </a:ext>
            </a:extLst>
          </p:cNvPr>
          <p:cNvGrpSpPr/>
          <p:nvPr/>
        </p:nvGrpSpPr>
        <p:grpSpPr>
          <a:xfrm>
            <a:off x="6687890" y="1319108"/>
            <a:ext cx="4895999" cy="4896000"/>
            <a:chOff x="6067146" y="1759857"/>
            <a:chExt cx="6216743" cy="589260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7E2AB8-EA2C-47AB-9F16-523576894D3B}"/>
                </a:ext>
              </a:extLst>
            </p:cNvPr>
            <p:cNvSpPr/>
            <p:nvPr/>
          </p:nvSpPr>
          <p:spPr>
            <a:xfrm>
              <a:off x="6067146" y="1759857"/>
              <a:ext cx="6216743" cy="5892602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CA9B72-A478-4875-9F5A-E2E20CFF3759}"/>
                </a:ext>
              </a:extLst>
            </p:cNvPr>
            <p:cNvSpPr txBox="1"/>
            <p:nvPr/>
          </p:nvSpPr>
          <p:spPr>
            <a:xfrm>
              <a:off x="7623211" y="3223785"/>
              <a:ext cx="3500146" cy="778683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Delivers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DA0836B-8EE2-4B44-AC02-2A736B4F8508}"/>
                </a:ext>
              </a:extLst>
            </p:cNvPr>
            <p:cNvSpPr txBox="1"/>
            <p:nvPr/>
          </p:nvSpPr>
          <p:spPr>
            <a:xfrm>
              <a:off x="6407246" y="3919234"/>
              <a:ext cx="5536540" cy="3565545"/>
            </a:xfrm>
            <a:prstGeom prst="round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FCN is a </a:t>
              </a:r>
              <a:r>
                <a:rPr lang="en-GB" sz="1400" b="1" i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permanent</a:t>
              </a:r>
              <a:r>
                <a:rPr lang="en-GB" sz="1400" b="1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network of forces and partners implementing and managing services and solutions</a:t>
              </a:r>
            </a:p>
            <a:p>
              <a:endParaRPr lang="en-GB" sz="14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Four Pillars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Operations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Science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Commercial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Quality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Facilitates, supports, coordinates and shares </a:t>
              </a:r>
            </a:p>
            <a:p>
              <a:pPr algn="ctr"/>
              <a:r>
                <a:rPr lang="en-GB" sz="1400" dirty="0">
                  <a:solidFill>
                    <a:srgbClr val="007396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www.fcn.police.uk</a:t>
              </a:r>
            </a:p>
          </p:txBody>
        </p:sp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98041B37-2F7C-4D8F-ABF6-9ED938E43BAD}"/>
              </a:ext>
            </a:extLst>
          </p:cNvPr>
          <p:cNvSpPr/>
          <p:nvPr/>
        </p:nvSpPr>
        <p:spPr>
          <a:xfrm>
            <a:off x="5261061" y="3510721"/>
            <a:ext cx="1530434" cy="5127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146AF7E-556A-47FF-9ABB-8DFA75915D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260" y="1642042"/>
            <a:ext cx="2021256" cy="8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5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99D835-9281-D94D-A814-8FD62C31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0" y="495354"/>
            <a:ext cx="8654716" cy="419990"/>
          </a:xfrm>
        </p:spPr>
        <p:txBody>
          <a:bodyPr/>
          <a:lstStyle/>
          <a:p>
            <a:r>
              <a:rPr lang="en-US" sz="3600" dirty="0">
                <a:solidFill>
                  <a:srgbClr val="007396"/>
                </a:solidFill>
              </a:rPr>
              <a:t>Key TF projects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912B1-EE5C-4F47-A4B2-9B6110821D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B11BE-B125-44F0-B96F-E3BDAA469F09}"/>
              </a:ext>
            </a:extLst>
          </p:cNvPr>
          <p:cNvSpPr txBox="1"/>
          <p:nvPr/>
        </p:nvSpPr>
        <p:spPr>
          <a:xfrm>
            <a:off x="752074" y="1307854"/>
            <a:ext cx="2592000" cy="2592000"/>
          </a:xfrm>
          <a:prstGeom prst="ellipse">
            <a:avLst/>
          </a:prstGeom>
          <a:solidFill>
            <a:schemeClr val="accent5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Digital Forensic Science Strategy</a:t>
            </a:r>
          </a:p>
          <a:p>
            <a:pPr algn="ctr"/>
            <a:r>
              <a:rPr lang="en-GB" sz="105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increased public confidence and enhanced service through a coordinated programme of transformation of local, regional and national digital forensic capability</a:t>
            </a:r>
          </a:p>
          <a:p>
            <a:pPr algn="ctr"/>
            <a:endParaRPr lang="en-GB" sz="1100" dirty="0">
              <a:solidFill>
                <a:srgbClr val="007396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09B1F-B62A-4F08-8625-4608FDC05A36}"/>
              </a:ext>
            </a:extLst>
          </p:cNvPr>
          <p:cNvSpPr txBox="1"/>
          <p:nvPr/>
        </p:nvSpPr>
        <p:spPr>
          <a:xfrm>
            <a:off x="2745764" y="3107433"/>
            <a:ext cx="2592000" cy="2592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Forensic Operating Model</a:t>
            </a:r>
          </a:p>
          <a:p>
            <a:pPr algn="ctr"/>
            <a:r>
              <a:rPr lang="en-GB" sz="105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Blueprint for national delivery of forensic science, driven by the community and underpinned by a new relationship with industry and academia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FC80F8-7DC7-40C3-8C55-17EE248EDBBB}"/>
              </a:ext>
            </a:extLst>
          </p:cNvPr>
          <p:cNvSpPr txBox="1"/>
          <p:nvPr/>
        </p:nvSpPr>
        <p:spPr>
          <a:xfrm>
            <a:off x="4738337" y="1307854"/>
            <a:ext cx="2592000" cy="2592000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Transformed Fingerprint Capability</a:t>
            </a:r>
          </a:p>
          <a:p>
            <a:pPr algn="ctr"/>
            <a:r>
              <a:rPr lang="en-GB" sz="105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Better, swifter justice outcomes through a transformed end-to-end national fingerprint capability; cloud-enabled, centrally validated and assured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8FCCA-C761-4C49-AD7C-D0A3F5631D8B}"/>
              </a:ext>
            </a:extLst>
          </p:cNvPr>
          <p:cNvSpPr txBox="1"/>
          <p:nvPr/>
        </p:nvSpPr>
        <p:spPr>
          <a:xfrm>
            <a:off x="8724600" y="1307854"/>
            <a:ext cx="2592000" cy="2592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Forensic Marketplace Strategic Plan</a:t>
            </a:r>
          </a:p>
          <a:p>
            <a:pPr algn="ctr"/>
            <a:r>
              <a:rPr lang="en-GB" sz="105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Increased marketplace resilience, stability and co-ordination through new approaches to service delivery and improved relationships with suppliers</a:t>
            </a:r>
            <a:endParaRPr lang="en-GB" sz="11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860854-2A37-4B9A-BC7D-1CB07B7C004D}"/>
              </a:ext>
            </a:extLst>
          </p:cNvPr>
          <p:cNvSpPr txBox="1"/>
          <p:nvPr/>
        </p:nvSpPr>
        <p:spPr>
          <a:xfrm>
            <a:off x="752074" y="5777871"/>
            <a:ext cx="10687853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Bringing </a:t>
            </a:r>
            <a:r>
              <a:rPr lang="en-GB" sz="20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significant benefits </a:t>
            </a:r>
            <a:r>
              <a:rPr lang="en-GB" sz="2000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the criminal justice system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610DC5-D35E-4D69-AE50-911043F08ECD}"/>
              </a:ext>
            </a:extLst>
          </p:cNvPr>
          <p:cNvSpPr txBox="1"/>
          <p:nvPr/>
        </p:nvSpPr>
        <p:spPr>
          <a:xfrm>
            <a:off x="6699455" y="3107433"/>
            <a:ext cx="2592000" cy="2592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FCN Xchange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</a:t>
            </a:r>
            <a:r>
              <a:rPr lang="en-GB" sz="1050" dirty="0">
                <a:solidFill>
                  <a:schemeClr val="bg2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secure, cloud-based national online platform through which specialist digital forensic capabilities, tools and applications can be shared and used across law enforcement </a:t>
            </a:r>
            <a:endParaRPr lang="en-GB" sz="1050" dirty="0">
              <a:solidFill>
                <a:schemeClr val="bg2">
                  <a:lumMod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100" dirty="0">
              <a:solidFill>
                <a:srgbClr val="007396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07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99D835-9281-D94D-A814-8FD62C31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0" y="495354"/>
            <a:ext cx="8654716" cy="419990"/>
          </a:xfrm>
        </p:spPr>
        <p:txBody>
          <a:bodyPr/>
          <a:lstStyle/>
          <a:p>
            <a:r>
              <a:rPr lang="en-US" sz="3600" dirty="0">
                <a:solidFill>
                  <a:srgbClr val="007396"/>
                </a:solidFill>
              </a:rPr>
              <a:t>Benefits of change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9912B1-EE5C-4F47-A4B2-9B6110821DB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0F5F724-B5C3-478E-A84D-383FCD09E891}"/>
              </a:ext>
            </a:extLst>
          </p:cNvPr>
          <p:cNvSpPr/>
          <p:nvPr/>
        </p:nvSpPr>
        <p:spPr>
          <a:xfrm>
            <a:off x="991475" y="2082918"/>
            <a:ext cx="674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Better, swifter, quality assured CJ outcomes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937BB5-864F-46D5-9E94-CE4154A3C5EC}"/>
              </a:ext>
            </a:extLst>
          </p:cNvPr>
          <p:cNvSpPr/>
          <p:nvPr/>
        </p:nvSpPr>
        <p:spPr>
          <a:xfrm>
            <a:off x="991475" y="4250159"/>
            <a:ext cx="674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Increased public confidence and legitimacy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24C464F-317A-4431-B2BC-25CD35BAE703}"/>
              </a:ext>
            </a:extLst>
          </p:cNvPr>
          <p:cNvSpPr>
            <a:spLocks noChangeAspect="1"/>
          </p:cNvSpPr>
          <p:nvPr/>
        </p:nvSpPr>
        <p:spPr>
          <a:xfrm>
            <a:off x="559475" y="2086156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B5B9433-2E5A-4AD0-8C51-2344DFFB8A5F}"/>
              </a:ext>
            </a:extLst>
          </p:cNvPr>
          <p:cNvSpPr>
            <a:spLocks noChangeAspect="1"/>
          </p:cNvSpPr>
          <p:nvPr/>
        </p:nvSpPr>
        <p:spPr>
          <a:xfrm>
            <a:off x="559475" y="4232872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C13DE7-3FA9-47F2-B03F-6CBFB4804967}"/>
              </a:ext>
            </a:extLst>
          </p:cNvPr>
          <p:cNvSpPr/>
          <p:nvPr/>
        </p:nvSpPr>
        <p:spPr>
          <a:xfrm>
            <a:off x="991475" y="4985470"/>
            <a:ext cx="674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Better value for money for the public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E55E5DE-F110-4EF6-B761-1B2B94AAA30A}"/>
              </a:ext>
            </a:extLst>
          </p:cNvPr>
          <p:cNvSpPr>
            <a:spLocks noChangeAspect="1"/>
          </p:cNvSpPr>
          <p:nvPr/>
        </p:nvSpPr>
        <p:spPr>
          <a:xfrm>
            <a:off x="559475" y="4948444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55DA0B-ACF3-4DDA-9886-48A7BF46CEFA}"/>
              </a:ext>
            </a:extLst>
          </p:cNvPr>
          <p:cNvSpPr/>
          <p:nvPr/>
        </p:nvSpPr>
        <p:spPr>
          <a:xfrm>
            <a:off x="991475" y="5695905"/>
            <a:ext cx="695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Increased workforce welfare, resilience and retention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9D94EB-3E49-4007-90A7-A18B1D5B774A}"/>
              </a:ext>
            </a:extLst>
          </p:cNvPr>
          <p:cNvSpPr>
            <a:spLocks noChangeAspect="1"/>
          </p:cNvSpPr>
          <p:nvPr/>
        </p:nvSpPr>
        <p:spPr>
          <a:xfrm>
            <a:off x="559475" y="5664015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110FDC-B822-48EE-9FBC-FFF34F9E13CC}"/>
              </a:ext>
            </a:extLst>
          </p:cNvPr>
          <p:cNvSpPr/>
          <p:nvPr/>
        </p:nvSpPr>
        <p:spPr>
          <a:xfrm>
            <a:off x="991475" y="1396543"/>
            <a:ext cx="674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Enhanced forensic capability and capacity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469B68-606A-4225-87B9-552495E11CAD}"/>
              </a:ext>
            </a:extLst>
          </p:cNvPr>
          <p:cNvSpPr>
            <a:spLocks noChangeAspect="1"/>
          </p:cNvSpPr>
          <p:nvPr/>
        </p:nvSpPr>
        <p:spPr>
          <a:xfrm>
            <a:off x="559475" y="1370584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4DA082-70F6-4D90-B4FE-EEE793D4F4A6}"/>
              </a:ext>
            </a:extLst>
          </p:cNvPr>
          <p:cNvSpPr/>
          <p:nvPr/>
        </p:nvSpPr>
        <p:spPr>
          <a:xfrm>
            <a:off x="991475" y="2818089"/>
            <a:ext cx="6518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Better served victims and witnesses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3241A4-39D8-4586-A074-600A6CA34440}"/>
              </a:ext>
            </a:extLst>
          </p:cNvPr>
          <p:cNvSpPr/>
          <p:nvPr/>
        </p:nvSpPr>
        <p:spPr>
          <a:xfrm>
            <a:off x="991475" y="3514789"/>
            <a:ext cx="4261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Reduced harm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9DE4FDE-558F-48E9-83D7-138E705F7D95}"/>
              </a:ext>
            </a:extLst>
          </p:cNvPr>
          <p:cNvSpPr>
            <a:spLocks noChangeAspect="1"/>
          </p:cNvSpPr>
          <p:nvPr/>
        </p:nvSpPr>
        <p:spPr>
          <a:xfrm>
            <a:off x="559475" y="2801728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E857CDA-5C18-458E-BBF8-68D30191BDA6}"/>
              </a:ext>
            </a:extLst>
          </p:cNvPr>
          <p:cNvSpPr>
            <a:spLocks noChangeAspect="1"/>
          </p:cNvSpPr>
          <p:nvPr/>
        </p:nvSpPr>
        <p:spPr>
          <a:xfrm>
            <a:off x="559475" y="3517300"/>
            <a:ext cx="432000" cy="43200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F5273FF8-CE15-47B1-A4C1-0F5A41252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1473360"/>
              </p:ext>
            </p:extLst>
          </p:nvPr>
        </p:nvGraphicFramePr>
        <p:xfrm>
          <a:off x="5929162" y="1688537"/>
          <a:ext cx="6012966" cy="3894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590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AFDC5-F2EA-9949-951C-9283B960C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1723" y="1404996"/>
            <a:ext cx="10548553" cy="46679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sz="2000" b="1" dirty="0">
                <a:solidFill>
                  <a:srgbClr val="007396"/>
                </a:solidFill>
                <a:cs typeface="Vani" panose="020B0502040204020203" pitchFamily="18" charset="0"/>
              </a:rPr>
              <a:t>Since launch on 1 April 2020</a:t>
            </a: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Helped manage risk around COVID-19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Creating efficiency through national approach to guidance, R&amp;D, etc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Streamlined Forensic Reporting guidance available in one place for first time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First national online quality management system (</a:t>
            </a:r>
            <a:r>
              <a:rPr lang="en-GB" sz="1800" dirty="0" err="1">
                <a:solidFill>
                  <a:srgbClr val="007396"/>
                </a:solidFill>
                <a:cs typeface="Vani" panose="020B0502040204020203" pitchFamily="18" charset="0"/>
              </a:rPr>
              <a:t>eQMS</a:t>
            </a: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) procured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£110k in R&amp;D funding for drug violence and other research – £420k more pending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Leading national expert networks on CSI, Digital Forensics, etc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Held five virtual events with 300+ attendees from forces, on topics including R&amp;D, SFR, etc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rgbClr val="007396"/>
                </a:solidFill>
                <a:cs typeface="Vani" panose="020B0502040204020203" pitchFamily="18" charset="0"/>
              </a:rPr>
              <a:t>38 highly experienced members of FCN core team, handling 195 requests, doing once for benefit of many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7BB2302F-5876-49A2-BC4C-BDE65DBB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20" y="495354"/>
            <a:ext cx="8654716" cy="419990"/>
          </a:xfrm>
        </p:spPr>
        <p:txBody>
          <a:bodyPr/>
          <a:lstStyle/>
          <a:p>
            <a:r>
              <a:rPr lang="en-US" sz="3600" dirty="0">
                <a:solidFill>
                  <a:srgbClr val="007396"/>
                </a:solidFill>
              </a:rPr>
              <a:t>Six months of FCN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8CCA35-F1CA-40F7-A463-FF53269862B4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929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373A1-3413-4187-998D-853017B99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4428" y="5015129"/>
            <a:ext cx="9537891" cy="89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007396"/>
                </a:solidFill>
              </a:rPr>
              <a:t>Benefits realisation relating to implementation of DF Strategy from 21/22 conservatively estimated at </a:t>
            </a:r>
            <a:r>
              <a:rPr lang="en-GB" sz="1600" b="1" dirty="0">
                <a:solidFill>
                  <a:srgbClr val="007396"/>
                </a:solidFill>
              </a:rPr>
              <a:t>6%</a:t>
            </a:r>
            <a:r>
              <a:rPr lang="en-GB" sz="1600" dirty="0">
                <a:solidFill>
                  <a:srgbClr val="007396"/>
                </a:solidFill>
              </a:rPr>
              <a:t> (dependent on ongoing CSR investment)</a:t>
            </a:r>
          </a:p>
          <a:p>
            <a:endParaRPr lang="en-GB" sz="1800" dirty="0">
              <a:solidFill>
                <a:srgbClr val="007396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E34C10-74F6-433F-9D1F-7863926B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7396"/>
                </a:solidFill>
              </a:rPr>
              <a:t>Size and Scale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3C315-AE0D-45DD-99A6-30C9270197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56566" y="1568800"/>
            <a:ext cx="7514078" cy="518582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/>
              <a:t>Total cost of policing forensics ~£400m p/a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BD689-3344-412F-B574-29B9E4EB98E8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970" y="404803"/>
            <a:ext cx="1548000" cy="5063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FD71FDB9-DF5A-4889-BD11-521CC4ED3834}"/>
              </a:ext>
            </a:extLst>
          </p:cNvPr>
          <p:cNvSpPr>
            <a:spLocks/>
          </p:cNvSpPr>
          <p:nvPr/>
        </p:nvSpPr>
        <p:spPr>
          <a:xfrm>
            <a:off x="656652" y="1304760"/>
            <a:ext cx="1199913" cy="1198800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A527EE-94C9-4491-944E-FCBD07FAB1E0}"/>
              </a:ext>
            </a:extLst>
          </p:cNvPr>
          <p:cNvSpPr>
            <a:spLocks/>
          </p:cNvSpPr>
          <p:nvPr/>
        </p:nvSpPr>
        <p:spPr>
          <a:xfrm>
            <a:off x="1349456" y="2204938"/>
            <a:ext cx="648000" cy="684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669C3D-62EE-4A74-8F4E-C5BF0F0ABD39}"/>
              </a:ext>
            </a:extLst>
          </p:cNvPr>
          <p:cNvSpPr/>
          <p:nvPr/>
        </p:nvSpPr>
        <p:spPr>
          <a:xfrm>
            <a:off x="1997456" y="2278924"/>
            <a:ext cx="923547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2018/19-20/21 Transforming Forensics Programme granted £38.45m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FCN main deliverable w/additional ongoing cost of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£5.5m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when launched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Includes development of the Digital Forensic Science Strategy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F52C2D-A6FB-4B4B-BF66-600F48D6726A}"/>
              </a:ext>
            </a:extLst>
          </p:cNvPr>
          <p:cNvSpPr/>
          <p:nvPr/>
        </p:nvSpPr>
        <p:spPr>
          <a:xfrm>
            <a:off x="1856566" y="4368798"/>
            <a:ext cx="9073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739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Total funding for 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020/21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£28.6m for digital</a:t>
            </a:r>
            <a:r>
              <a:rPr kumimoji="0" lang="en-GB" sz="1800" b="1" i="0" u="none" strike="noStrike" kern="1200" cap="none" spc="0" normalizeH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forensics, FCN and other deliverables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39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E04531-EE24-40BD-B8CF-3DE783B463A8}"/>
              </a:ext>
            </a:extLst>
          </p:cNvPr>
          <p:cNvSpPr>
            <a:spLocks/>
          </p:cNvSpPr>
          <p:nvPr/>
        </p:nvSpPr>
        <p:spPr>
          <a:xfrm>
            <a:off x="845456" y="4196443"/>
            <a:ext cx="1008000" cy="100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675B7D-77BF-4E15-978A-2D75FEA901BE}"/>
              </a:ext>
            </a:extLst>
          </p:cNvPr>
          <p:cNvSpPr/>
          <p:nvPr/>
        </p:nvSpPr>
        <p:spPr>
          <a:xfrm>
            <a:off x="1349456" y="3335512"/>
            <a:ext cx="923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Benefits realisation expected at a ratio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4:1 cashable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739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once all forces take services and change on offer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206439-7F35-42F3-9238-AB21C1977DCA}"/>
              </a:ext>
            </a:extLst>
          </p:cNvPr>
          <p:cNvSpPr>
            <a:spLocks/>
          </p:cNvSpPr>
          <p:nvPr/>
        </p:nvSpPr>
        <p:spPr>
          <a:xfrm>
            <a:off x="1375220" y="5674726"/>
            <a:ext cx="576000" cy="57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295D6DA1-1E13-4A64-92F7-48A263644DE1}"/>
              </a:ext>
            </a:extLst>
          </p:cNvPr>
          <p:cNvSpPr txBox="1">
            <a:spLocks/>
          </p:cNvSpPr>
          <p:nvPr/>
        </p:nvSpPr>
        <p:spPr>
          <a:xfrm>
            <a:off x="1997456" y="5796953"/>
            <a:ext cx="9537891" cy="892552"/>
          </a:xfrm>
          <a:prstGeom prst="rect">
            <a:avLst/>
          </a:prstGeo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200050500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007396"/>
                </a:solidFill>
              </a:rPr>
              <a:t>Working with Home Office on CSR bid for post-2021</a:t>
            </a:r>
          </a:p>
          <a:p>
            <a:endParaRPr lang="en-GB" sz="1800" dirty="0">
              <a:solidFill>
                <a:srgbClr val="0073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23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D5DFDBE1-5DCB-41BA-AF5D-A73B05304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31" r="9091" b="216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62062E0-A475-7A4F-8CD0-D85F3BB3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7396"/>
                </a:solidFill>
                <a:cs typeface="+mj-cs"/>
              </a:rPr>
              <a:t>Future of forensics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AFDC5-F2EA-9949-951C-9283B960C8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110" y="2304324"/>
            <a:ext cx="3764826" cy="382977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1700" dirty="0">
                <a:solidFill>
                  <a:srgbClr val="007396"/>
                </a:solidFill>
                <a:cs typeface="+mn-cs"/>
              </a:rPr>
              <a:t>A national networked approach is the best way to solve challenges in forensics. </a:t>
            </a:r>
          </a:p>
          <a:p>
            <a:endParaRPr lang="en-US" sz="1700" dirty="0">
              <a:solidFill>
                <a:srgbClr val="007396"/>
              </a:solidFill>
              <a:cs typeface="+mn-cs"/>
            </a:endParaRPr>
          </a:p>
          <a:p>
            <a:r>
              <a:rPr lang="en-US" sz="1700" dirty="0">
                <a:solidFill>
                  <a:srgbClr val="007396"/>
                </a:solidFill>
                <a:cs typeface="+mn-cs"/>
              </a:rPr>
              <a:t>FCN is that approach.</a:t>
            </a:r>
          </a:p>
          <a:p>
            <a:endParaRPr lang="en-US" sz="1700" dirty="0">
              <a:solidFill>
                <a:srgbClr val="007396"/>
              </a:solidFill>
              <a:cs typeface="+mn-cs"/>
            </a:endParaRPr>
          </a:p>
          <a:p>
            <a:r>
              <a:rPr lang="en-US" sz="1700" dirty="0">
                <a:solidFill>
                  <a:srgbClr val="007396"/>
                </a:solidFill>
                <a:cs typeface="+mn-cs"/>
              </a:rPr>
              <a:t>It’s not easy or simple, but it’s the right thing to do. </a:t>
            </a:r>
          </a:p>
          <a:p>
            <a:endParaRPr lang="en-US" sz="1700" dirty="0">
              <a:solidFill>
                <a:srgbClr val="007396"/>
              </a:solidFill>
              <a:cs typeface="+mn-cs"/>
            </a:endParaRPr>
          </a:p>
          <a:p>
            <a:r>
              <a:rPr lang="en-US" sz="1700" dirty="0">
                <a:solidFill>
                  <a:srgbClr val="007396"/>
                </a:solidFill>
                <a:cs typeface="+mn-cs"/>
              </a:rPr>
              <a:t>Forensics is changing. Join the change.</a:t>
            </a:r>
          </a:p>
          <a:p>
            <a:endParaRPr lang="en-US" sz="1700" dirty="0">
              <a:solidFill>
                <a:srgbClr val="007396"/>
              </a:solidFill>
              <a:cs typeface="+mn-cs"/>
            </a:endParaRPr>
          </a:p>
          <a:p>
            <a:r>
              <a:rPr lang="en-US" sz="1700" dirty="0">
                <a:solidFill>
                  <a:srgbClr val="007396"/>
                </a:solidFill>
                <a:cs typeface="+mn-cs"/>
              </a:rPr>
              <a:t>www.fcn.police.uk</a:t>
            </a:r>
          </a:p>
        </p:txBody>
      </p:sp>
    </p:spTree>
    <p:extLst>
      <p:ext uri="{BB962C8B-B14F-4D97-AF65-F5344CB8AC3E}">
        <p14:creationId xmlns:p14="http://schemas.microsoft.com/office/powerpoint/2010/main" val="3069756073"/>
      </p:ext>
    </p:extLst>
  </p:cSld>
  <p:clrMapOvr>
    <a:masterClrMapping/>
  </p:clrMapOvr>
</p:sld>
</file>

<file path=ppt/theme/theme1.xml><?xml version="1.0" encoding="utf-8"?>
<a:theme xmlns:a="http://schemas.openxmlformats.org/drawingml/2006/main" name="01_Title and divider slides">
  <a:themeElements>
    <a:clrScheme name="FCN_Colours">
      <a:dk1>
        <a:srgbClr val="000000"/>
      </a:dk1>
      <a:lt1>
        <a:srgbClr val="FFFFFF"/>
      </a:lt1>
      <a:dk2>
        <a:srgbClr val="001658"/>
      </a:dk2>
      <a:lt2>
        <a:srgbClr val="B2BDBC"/>
      </a:lt2>
      <a:accent1>
        <a:srgbClr val="007396"/>
      </a:accent1>
      <a:accent2>
        <a:srgbClr val="37A7D3"/>
      </a:accent2>
      <a:accent3>
        <a:srgbClr val="001658"/>
      </a:accent3>
      <a:accent4>
        <a:srgbClr val="B2BDBC"/>
      </a:accent4>
      <a:accent5>
        <a:srgbClr val="00575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FCN_Colours">
      <a:dk1>
        <a:srgbClr val="000000"/>
      </a:dk1>
      <a:lt1>
        <a:srgbClr val="FFFFFF"/>
      </a:lt1>
      <a:dk2>
        <a:srgbClr val="001658"/>
      </a:dk2>
      <a:lt2>
        <a:srgbClr val="B2BDBC"/>
      </a:lt2>
      <a:accent1>
        <a:srgbClr val="007396"/>
      </a:accent1>
      <a:accent2>
        <a:srgbClr val="37A7D3"/>
      </a:accent2>
      <a:accent3>
        <a:srgbClr val="001658"/>
      </a:accent3>
      <a:accent4>
        <a:srgbClr val="B2BDBC"/>
      </a:accent4>
      <a:accent5>
        <a:srgbClr val="00575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itle and divider slides">
  <a:themeElements>
    <a:clrScheme name="FCN_Colours">
      <a:dk1>
        <a:srgbClr val="000000"/>
      </a:dk1>
      <a:lt1>
        <a:srgbClr val="FFFFFF"/>
      </a:lt1>
      <a:dk2>
        <a:srgbClr val="001658"/>
      </a:dk2>
      <a:lt2>
        <a:srgbClr val="B2BDBC"/>
      </a:lt2>
      <a:accent1>
        <a:srgbClr val="007396"/>
      </a:accent1>
      <a:accent2>
        <a:srgbClr val="37A7D3"/>
      </a:accent2>
      <a:accent3>
        <a:srgbClr val="001658"/>
      </a:accent3>
      <a:accent4>
        <a:srgbClr val="B2BDBC"/>
      </a:accent4>
      <a:accent5>
        <a:srgbClr val="00575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tent slides">
  <a:themeElements>
    <a:clrScheme name="FCN_Colours">
      <a:dk1>
        <a:srgbClr val="000000"/>
      </a:dk1>
      <a:lt1>
        <a:srgbClr val="FFFFFF"/>
      </a:lt1>
      <a:dk2>
        <a:srgbClr val="001658"/>
      </a:dk2>
      <a:lt2>
        <a:srgbClr val="B2BDBC"/>
      </a:lt2>
      <a:accent1>
        <a:srgbClr val="007396"/>
      </a:accent1>
      <a:accent2>
        <a:srgbClr val="37A7D3"/>
      </a:accent2>
      <a:accent3>
        <a:srgbClr val="001658"/>
      </a:accent3>
      <a:accent4>
        <a:srgbClr val="B2BDBC"/>
      </a:accent4>
      <a:accent5>
        <a:srgbClr val="00575E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643</Words>
  <Application>Microsoft Office PowerPoint</Application>
  <PresentationFormat>Widescreen</PresentationFormat>
  <Paragraphs>119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Montserrat</vt:lpstr>
      <vt:lpstr>Montserrat Light</vt:lpstr>
      <vt:lpstr>Verdana</vt:lpstr>
      <vt:lpstr>Wingdings</vt:lpstr>
      <vt:lpstr>01_Title and divider slides</vt:lpstr>
      <vt:lpstr>Content slides</vt:lpstr>
      <vt:lpstr>2_Title and divider slides</vt:lpstr>
      <vt:lpstr>1_Content slides</vt:lpstr>
      <vt:lpstr>Forensics is changing…</vt:lpstr>
      <vt:lpstr>Drivers for change </vt:lpstr>
      <vt:lpstr>Response to drivers </vt:lpstr>
      <vt:lpstr>Delivering the change</vt:lpstr>
      <vt:lpstr>Key TF projects </vt:lpstr>
      <vt:lpstr>Benefits of change </vt:lpstr>
      <vt:lpstr>Six months of FCN</vt:lpstr>
      <vt:lpstr>Size and Scale</vt:lpstr>
      <vt:lpstr>Future of forensics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SIMMONDS Rob 58012</dc:creator>
  <cp:lastModifiedBy>Clarissa Hawthorne</cp:lastModifiedBy>
  <cp:revision>37</cp:revision>
  <dcterms:created xsi:type="dcterms:W3CDTF">2020-10-01T12:54:59Z</dcterms:created>
  <dcterms:modified xsi:type="dcterms:W3CDTF">2020-10-08T15:51:07Z</dcterms:modified>
</cp:coreProperties>
</file>